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3" r:id="rId3"/>
    <p:sldId id="257" r:id="rId4"/>
    <p:sldId id="280" r:id="rId5"/>
    <p:sldId id="258" r:id="rId6"/>
    <p:sldId id="259" r:id="rId7"/>
    <p:sldId id="281" r:id="rId8"/>
    <p:sldId id="260" r:id="rId9"/>
    <p:sldId id="261" r:id="rId10"/>
    <p:sldId id="262" r:id="rId11"/>
    <p:sldId id="263" r:id="rId12"/>
    <p:sldId id="264" r:id="rId13"/>
    <p:sldId id="265" r:id="rId14"/>
    <p:sldId id="283" r:id="rId15"/>
    <p:sldId id="274" r:id="rId16"/>
    <p:sldId id="275" r:id="rId17"/>
    <p:sldId id="276" r:id="rId18"/>
    <p:sldId id="282" r:id="rId19"/>
    <p:sldId id="267" r:id="rId20"/>
    <p:sldId id="278" r:id="rId21"/>
    <p:sldId id="268" r:id="rId22"/>
    <p:sldId id="269" r:id="rId23"/>
    <p:sldId id="270" r:id="rId24"/>
    <p:sldId id="271" r:id="rId25"/>
    <p:sldId id="272" r:id="rId26"/>
    <p:sldId id="277" r:id="rId2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I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lvl1pPr>
              <a:defRPr/>
            </a:lvl1pPr>
          </a:lstStyle>
          <a:p>
            <a:pPr>
              <a:defRPr/>
            </a:pPr>
            <a:fld id="{5DEC6BEF-F714-4AC7-9E4F-5F155882CE50}" type="datetimeFigureOut">
              <a:rPr lang="en-IN"/>
              <a:pPr>
                <a:defRPr/>
              </a:pPr>
              <a:t>12-03-2013</a:t>
            </a:fld>
            <a:endParaRPr lang="en-IN"/>
          </a:p>
        </p:txBody>
      </p:sp>
      <p:sp>
        <p:nvSpPr>
          <p:cNvPr id="5" name="Footer Placeholder 4"/>
          <p:cNvSpPr>
            <a:spLocks noGrp="1"/>
          </p:cNvSpPr>
          <p:nvPr>
            <p:ph type="ftr" sz="quarter" idx="11"/>
          </p:nvPr>
        </p:nvSpPr>
        <p:spPr/>
        <p:txBody>
          <a:bodyPr/>
          <a:lstStyle>
            <a:lvl1pPr>
              <a:defRPr/>
            </a:lvl1pPr>
          </a:lstStyle>
          <a:p>
            <a:pPr>
              <a:defRPr/>
            </a:pPr>
            <a:endParaRPr lang="en-IN"/>
          </a:p>
        </p:txBody>
      </p:sp>
      <p:sp>
        <p:nvSpPr>
          <p:cNvPr id="6" name="Slide Number Placeholder 5"/>
          <p:cNvSpPr>
            <a:spLocks noGrp="1"/>
          </p:cNvSpPr>
          <p:nvPr>
            <p:ph type="sldNum" sz="quarter" idx="12"/>
          </p:nvPr>
        </p:nvSpPr>
        <p:spPr/>
        <p:txBody>
          <a:bodyPr/>
          <a:lstStyle>
            <a:lvl1pPr>
              <a:defRPr/>
            </a:lvl1pPr>
          </a:lstStyle>
          <a:p>
            <a:pPr>
              <a:defRPr/>
            </a:pPr>
            <a:fld id="{A95CDBB3-4B19-4443-8F52-F83DD4CBE8A0}" type="slidenum">
              <a:rPr lang="en-IN"/>
              <a:pPr>
                <a:defRPr/>
              </a:pPr>
              <a:t>‹#›</a:t>
            </a:fld>
            <a:endParaRPr lang="en-I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lvl1pPr>
              <a:defRPr/>
            </a:lvl1pPr>
          </a:lstStyle>
          <a:p>
            <a:pPr>
              <a:defRPr/>
            </a:pPr>
            <a:fld id="{ECD32B51-4229-404A-9DB8-B3BA552B22DE}" type="datetimeFigureOut">
              <a:rPr lang="en-IN"/>
              <a:pPr>
                <a:defRPr/>
              </a:pPr>
              <a:t>12-03-2013</a:t>
            </a:fld>
            <a:endParaRPr lang="en-IN"/>
          </a:p>
        </p:txBody>
      </p:sp>
      <p:sp>
        <p:nvSpPr>
          <p:cNvPr id="5" name="Footer Placeholder 4"/>
          <p:cNvSpPr>
            <a:spLocks noGrp="1"/>
          </p:cNvSpPr>
          <p:nvPr>
            <p:ph type="ftr" sz="quarter" idx="11"/>
          </p:nvPr>
        </p:nvSpPr>
        <p:spPr/>
        <p:txBody>
          <a:bodyPr/>
          <a:lstStyle>
            <a:lvl1pPr>
              <a:defRPr/>
            </a:lvl1pPr>
          </a:lstStyle>
          <a:p>
            <a:pPr>
              <a:defRPr/>
            </a:pPr>
            <a:endParaRPr lang="en-IN"/>
          </a:p>
        </p:txBody>
      </p:sp>
      <p:sp>
        <p:nvSpPr>
          <p:cNvPr id="6" name="Slide Number Placeholder 5"/>
          <p:cNvSpPr>
            <a:spLocks noGrp="1"/>
          </p:cNvSpPr>
          <p:nvPr>
            <p:ph type="sldNum" sz="quarter" idx="12"/>
          </p:nvPr>
        </p:nvSpPr>
        <p:spPr/>
        <p:txBody>
          <a:bodyPr/>
          <a:lstStyle>
            <a:lvl1pPr>
              <a:defRPr/>
            </a:lvl1pPr>
          </a:lstStyle>
          <a:p>
            <a:pPr>
              <a:defRPr/>
            </a:pPr>
            <a:fld id="{C9DB18A4-E3F0-493E-902D-DF60F04C3BE8}" type="slidenum">
              <a:rPr lang="en-IN"/>
              <a:pPr>
                <a:defRPr/>
              </a:pPr>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lvl1pPr>
              <a:defRPr/>
            </a:lvl1pPr>
          </a:lstStyle>
          <a:p>
            <a:pPr>
              <a:defRPr/>
            </a:pPr>
            <a:fld id="{28602882-D33E-411C-8C8D-053E5CB86DE0}" type="datetimeFigureOut">
              <a:rPr lang="en-IN"/>
              <a:pPr>
                <a:defRPr/>
              </a:pPr>
              <a:t>12-03-2013</a:t>
            </a:fld>
            <a:endParaRPr lang="en-IN"/>
          </a:p>
        </p:txBody>
      </p:sp>
      <p:sp>
        <p:nvSpPr>
          <p:cNvPr id="5" name="Footer Placeholder 4"/>
          <p:cNvSpPr>
            <a:spLocks noGrp="1"/>
          </p:cNvSpPr>
          <p:nvPr>
            <p:ph type="ftr" sz="quarter" idx="11"/>
          </p:nvPr>
        </p:nvSpPr>
        <p:spPr/>
        <p:txBody>
          <a:bodyPr/>
          <a:lstStyle>
            <a:lvl1pPr>
              <a:defRPr/>
            </a:lvl1pPr>
          </a:lstStyle>
          <a:p>
            <a:pPr>
              <a:defRPr/>
            </a:pPr>
            <a:endParaRPr lang="en-IN"/>
          </a:p>
        </p:txBody>
      </p:sp>
      <p:sp>
        <p:nvSpPr>
          <p:cNvPr id="6" name="Slide Number Placeholder 5"/>
          <p:cNvSpPr>
            <a:spLocks noGrp="1"/>
          </p:cNvSpPr>
          <p:nvPr>
            <p:ph type="sldNum" sz="quarter" idx="12"/>
          </p:nvPr>
        </p:nvSpPr>
        <p:spPr/>
        <p:txBody>
          <a:bodyPr/>
          <a:lstStyle>
            <a:lvl1pPr>
              <a:defRPr/>
            </a:lvl1pPr>
          </a:lstStyle>
          <a:p>
            <a:pPr>
              <a:defRPr/>
            </a:pPr>
            <a:fld id="{73289982-DA6E-4E5A-B91E-E45FAC288D6F}" type="slidenum">
              <a:rPr lang="en-IN"/>
              <a:pPr>
                <a:defRPr/>
              </a:pPr>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lvl1pPr>
              <a:defRPr/>
            </a:lvl1pPr>
          </a:lstStyle>
          <a:p>
            <a:pPr>
              <a:defRPr/>
            </a:pPr>
            <a:fld id="{263DC2C2-53B9-4196-A7CF-7C679A8E1068}" type="datetimeFigureOut">
              <a:rPr lang="en-IN"/>
              <a:pPr>
                <a:defRPr/>
              </a:pPr>
              <a:t>12-03-2013</a:t>
            </a:fld>
            <a:endParaRPr lang="en-IN"/>
          </a:p>
        </p:txBody>
      </p:sp>
      <p:sp>
        <p:nvSpPr>
          <p:cNvPr id="5" name="Footer Placeholder 4"/>
          <p:cNvSpPr>
            <a:spLocks noGrp="1"/>
          </p:cNvSpPr>
          <p:nvPr>
            <p:ph type="ftr" sz="quarter" idx="11"/>
          </p:nvPr>
        </p:nvSpPr>
        <p:spPr/>
        <p:txBody>
          <a:bodyPr/>
          <a:lstStyle>
            <a:lvl1pPr>
              <a:defRPr/>
            </a:lvl1pPr>
          </a:lstStyle>
          <a:p>
            <a:pPr>
              <a:defRPr/>
            </a:pPr>
            <a:endParaRPr lang="en-IN"/>
          </a:p>
        </p:txBody>
      </p:sp>
      <p:sp>
        <p:nvSpPr>
          <p:cNvPr id="6" name="Slide Number Placeholder 5"/>
          <p:cNvSpPr>
            <a:spLocks noGrp="1"/>
          </p:cNvSpPr>
          <p:nvPr>
            <p:ph type="sldNum" sz="quarter" idx="12"/>
          </p:nvPr>
        </p:nvSpPr>
        <p:spPr/>
        <p:txBody>
          <a:bodyPr/>
          <a:lstStyle>
            <a:lvl1pPr>
              <a:defRPr/>
            </a:lvl1pPr>
          </a:lstStyle>
          <a:p>
            <a:pPr>
              <a:defRPr/>
            </a:pPr>
            <a:fld id="{A036DBFD-B798-464E-B19D-3789879584C2}" type="slidenum">
              <a:rPr lang="en-IN"/>
              <a:pPr>
                <a:defRPr/>
              </a:pPr>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I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F6EFAFFE-E742-46BE-A5E1-EF78B322DC80}" type="datetimeFigureOut">
              <a:rPr lang="en-IN"/>
              <a:pPr>
                <a:defRPr/>
              </a:pPr>
              <a:t>12-03-2013</a:t>
            </a:fld>
            <a:endParaRPr lang="en-IN"/>
          </a:p>
        </p:txBody>
      </p:sp>
      <p:sp>
        <p:nvSpPr>
          <p:cNvPr id="5" name="Footer Placeholder 4"/>
          <p:cNvSpPr>
            <a:spLocks noGrp="1"/>
          </p:cNvSpPr>
          <p:nvPr>
            <p:ph type="ftr" sz="quarter" idx="11"/>
          </p:nvPr>
        </p:nvSpPr>
        <p:spPr/>
        <p:txBody>
          <a:bodyPr/>
          <a:lstStyle>
            <a:lvl1pPr>
              <a:defRPr/>
            </a:lvl1pPr>
          </a:lstStyle>
          <a:p>
            <a:pPr>
              <a:defRPr/>
            </a:pPr>
            <a:endParaRPr lang="en-IN"/>
          </a:p>
        </p:txBody>
      </p:sp>
      <p:sp>
        <p:nvSpPr>
          <p:cNvPr id="6" name="Slide Number Placeholder 5"/>
          <p:cNvSpPr>
            <a:spLocks noGrp="1"/>
          </p:cNvSpPr>
          <p:nvPr>
            <p:ph type="sldNum" sz="quarter" idx="12"/>
          </p:nvPr>
        </p:nvSpPr>
        <p:spPr/>
        <p:txBody>
          <a:bodyPr/>
          <a:lstStyle>
            <a:lvl1pPr>
              <a:defRPr/>
            </a:lvl1pPr>
          </a:lstStyle>
          <a:p>
            <a:pPr>
              <a:defRPr/>
            </a:pPr>
            <a:fld id="{8B4C4A6C-AD95-485F-B3F3-008B3D1B8643}" type="slidenum">
              <a:rPr lang="en-IN"/>
              <a:pPr>
                <a:defRPr/>
              </a:pPr>
              <a:t>‹#›</a:t>
            </a:fld>
            <a:endParaRPr lang="en-I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3"/>
          <p:cNvSpPr>
            <a:spLocks noGrp="1"/>
          </p:cNvSpPr>
          <p:nvPr>
            <p:ph type="dt" sz="half" idx="10"/>
          </p:nvPr>
        </p:nvSpPr>
        <p:spPr/>
        <p:txBody>
          <a:bodyPr/>
          <a:lstStyle>
            <a:lvl1pPr>
              <a:defRPr/>
            </a:lvl1pPr>
          </a:lstStyle>
          <a:p>
            <a:pPr>
              <a:defRPr/>
            </a:pPr>
            <a:fld id="{EF5D4092-EF92-4F24-BC9F-B47B72D1D4E6}" type="datetimeFigureOut">
              <a:rPr lang="en-IN"/>
              <a:pPr>
                <a:defRPr/>
              </a:pPr>
              <a:t>12-03-2013</a:t>
            </a:fld>
            <a:endParaRPr lang="en-IN"/>
          </a:p>
        </p:txBody>
      </p:sp>
      <p:sp>
        <p:nvSpPr>
          <p:cNvPr id="6" name="Footer Placeholder 4"/>
          <p:cNvSpPr>
            <a:spLocks noGrp="1"/>
          </p:cNvSpPr>
          <p:nvPr>
            <p:ph type="ftr" sz="quarter" idx="11"/>
          </p:nvPr>
        </p:nvSpPr>
        <p:spPr/>
        <p:txBody>
          <a:bodyPr/>
          <a:lstStyle>
            <a:lvl1pPr>
              <a:defRPr/>
            </a:lvl1pPr>
          </a:lstStyle>
          <a:p>
            <a:pPr>
              <a:defRPr/>
            </a:pPr>
            <a:endParaRPr lang="en-IN"/>
          </a:p>
        </p:txBody>
      </p:sp>
      <p:sp>
        <p:nvSpPr>
          <p:cNvPr id="7" name="Slide Number Placeholder 5"/>
          <p:cNvSpPr>
            <a:spLocks noGrp="1"/>
          </p:cNvSpPr>
          <p:nvPr>
            <p:ph type="sldNum" sz="quarter" idx="12"/>
          </p:nvPr>
        </p:nvSpPr>
        <p:spPr/>
        <p:txBody>
          <a:bodyPr/>
          <a:lstStyle>
            <a:lvl1pPr>
              <a:defRPr/>
            </a:lvl1pPr>
          </a:lstStyle>
          <a:p>
            <a:pPr>
              <a:defRPr/>
            </a:pPr>
            <a:fld id="{2C232281-2B4E-44C8-8554-B1AEF0353B12}" type="slidenum">
              <a:rPr lang="en-IN"/>
              <a:pPr>
                <a:defRPr/>
              </a:pPr>
              <a:t>‹#›</a:t>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I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3"/>
          <p:cNvSpPr>
            <a:spLocks noGrp="1"/>
          </p:cNvSpPr>
          <p:nvPr>
            <p:ph type="dt" sz="half" idx="10"/>
          </p:nvPr>
        </p:nvSpPr>
        <p:spPr/>
        <p:txBody>
          <a:bodyPr/>
          <a:lstStyle>
            <a:lvl1pPr>
              <a:defRPr/>
            </a:lvl1pPr>
          </a:lstStyle>
          <a:p>
            <a:pPr>
              <a:defRPr/>
            </a:pPr>
            <a:fld id="{EF01EE7C-FCD0-4213-9975-3BE2CD5B6FCB}" type="datetimeFigureOut">
              <a:rPr lang="en-IN"/>
              <a:pPr>
                <a:defRPr/>
              </a:pPr>
              <a:t>12-03-2013</a:t>
            </a:fld>
            <a:endParaRPr lang="en-IN"/>
          </a:p>
        </p:txBody>
      </p:sp>
      <p:sp>
        <p:nvSpPr>
          <p:cNvPr id="8" name="Footer Placeholder 4"/>
          <p:cNvSpPr>
            <a:spLocks noGrp="1"/>
          </p:cNvSpPr>
          <p:nvPr>
            <p:ph type="ftr" sz="quarter" idx="11"/>
          </p:nvPr>
        </p:nvSpPr>
        <p:spPr/>
        <p:txBody>
          <a:bodyPr/>
          <a:lstStyle>
            <a:lvl1pPr>
              <a:defRPr/>
            </a:lvl1pPr>
          </a:lstStyle>
          <a:p>
            <a:pPr>
              <a:defRPr/>
            </a:pPr>
            <a:endParaRPr lang="en-IN"/>
          </a:p>
        </p:txBody>
      </p:sp>
      <p:sp>
        <p:nvSpPr>
          <p:cNvPr id="9" name="Slide Number Placeholder 5"/>
          <p:cNvSpPr>
            <a:spLocks noGrp="1"/>
          </p:cNvSpPr>
          <p:nvPr>
            <p:ph type="sldNum" sz="quarter" idx="12"/>
          </p:nvPr>
        </p:nvSpPr>
        <p:spPr/>
        <p:txBody>
          <a:bodyPr/>
          <a:lstStyle>
            <a:lvl1pPr>
              <a:defRPr/>
            </a:lvl1pPr>
          </a:lstStyle>
          <a:p>
            <a:pPr>
              <a:defRPr/>
            </a:pPr>
            <a:fld id="{56A17634-FB4F-4A05-9B14-0AA1515E0489}" type="slidenum">
              <a:rPr lang="en-IN"/>
              <a:pPr>
                <a:defRPr/>
              </a:pPr>
              <a:t>‹#›</a:t>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3"/>
          <p:cNvSpPr>
            <a:spLocks noGrp="1"/>
          </p:cNvSpPr>
          <p:nvPr>
            <p:ph type="dt" sz="half" idx="10"/>
          </p:nvPr>
        </p:nvSpPr>
        <p:spPr/>
        <p:txBody>
          <a:bodyPr/>
          <a:lstStyle>
            <a:lvl1pPr>
              <a:defRPr/>
            </a:lvl1pPr>
          </a:lstStyle>
          <a:p>
            <a:pPr>
              <a:defRPr/>
            </a:pPr>
            <a:fld id="{3880309D-0E00-43C0-A529-DC505786051B}" type="datetimeFigureOut">
              <a:rPr lang="en-IN"/>
              <a:pPr>
                <a:defRPr/>
              </a:pPr>
              <a:t>12-03-2013</a:t>
            </a:fld>
            <a:endParaRPr lang="en-IN"/>
          </a:p>
        </p:txBody>
      </p:sp>
      <p:sp>
        <p:nvSpPr>
          <p:cNvPr id="4" name="Footer Placeholder 4"/>
          <p:cNvSpPr>
            <a:spLocks noGrp="1"/>
          </p:cNvSpPr>
          <p:nvPr>
            <p:ph type="ftr" sz="quarter" idx="11"/>
          </p:nvPr>
        </p:nvSpPr>
        <p:spPr/>
        <p:txBody>
          <a:bodyPr/>
          <a:lstStyle>
            <a:lvl1pPr>
              <a:defRPr/>
            </a:lvl1pPr>
          </a:lstStyle>
          <a:p>
            <a:pPr>
              <a:defRPr/>
            </a:pPr>
            <a:endParaRPr lang="en-IN"/>
          </a:p>
        </p:txBody>
      </p:sp>
      <p:sp>
        <p:nvSpPr>
          <p:cNvPr id="5" name="Slide Number Placeholder 5"/>
          <p:cNvSpPr>
            <a:spLocks noGrp="1"/>
          </p:cNvSpPr>
          <p:nvPr>
            <p:ph type="sldNum" sz="quarter" idx="12"/>
          </p:nvPr>
        </p:nvSpPr>
        <p:spPr/>
        <p:txBody>
          <a:bodyPr/>
          <a:lstStyle>
            <a:lvl1pPr>
              <a:defRPr/>
            </a:lvl1pPr>
          </a:lstStyle>
          <a:p>
            <a:pPr>
              <a:defRPr/>
            </a:pPr>
            <a:fld id="{1A9A0F87-250B-4274-AB61-AF3197AB0B19}" type="slidenum">
              <a:rPr lang="en-IN"/>
              <a:pPr>
                <a:defRPr/>
              </a:pPr>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A6DFEE04-DDCF-445E-A589-704225944EA7}" type="datetimeFigureOut">
              <a:rPr lang="en-IN"/>
              <a:pPr>
                <a:defRPr/>
              </a:pPr>
              <a:t>12-03-2013</a:t>
            </a:fld>
            <a:endParaRPr lang="en-IN"/>
          </a:p>
        </p:txBody>
      </p:sp>
      <p:sp>
        <p:nvSpPr>
          <p:cNvPr id="3" name="Footer Placeholder 4"/>
          <p:cNvSpPr>
            <a:spLocks noGrp="1"/>
          </p:cNvSpPr>
          <p:nvPr>
            <p:ph type="ftr" sz="quarter" idx="11"/>
          </p:nvPr>
        </p:nvSpPr>
        <p:spPr/>
        <p:txBody>
          <a:bodyPr/>
          <a:lstStyle>
            <a:lvl1pPr>
              <a:defRPr/>
            </a:lvl1pPr>
          </a:lstStyle>
          <a:p>
            <a:pPr>
              <a:defRPr/>
            </a:pPr>
            <a:endParaRPr lang="en-IN"/>
          </a:p>
        </p:txBody>
      </p:sp>
      <p:sp>
        <p:nvSpPr>
          <p:cNvPr id="4" name="Slide Number Placeholder 5"/>
          <p:cNvSpPr>
            <a:spLocks noGrp="1"/>
          </p:cNvSpPr>
          <p:nvPr>
            <p:ph type="sldNum" sz="quarter" idx="12"/>
          </p:nvPr>
        </p:nvSpPr>
        <p:spPr/>
        <p:txBody>
          <a:bodyPr/>
          <a:lstStyle>
            <a:lvl1pPr>
              <a:defRPr/>
            </a:lvl1pPr>
          </a:lstStyle>
          <a:p>
            <a:pPr>
              <a:defRPr/>
            </a:pPr>
            <a:fld id="{F024ED7D-5E34-4698-B365-1D01CC0716B0}" type="slidenum">
              <a:rPr lang="en-IN"/>
              <a:pPr>
                <a:defRPr/>
              </a:pPr>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I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F9918E9D-C3FF-4FCA-900F-34F45CA6888F}" type="datetimeFigureOut">
              <a:rPr lang="en-IN"/>
              <a:pPr>
                <a:defRPr/>
              </a:pPr>
              <a:t>12-03-2013</a:t>
            </a:fld>
            <a:endParaRPr lang="en-IN"/>
          </a:p>
        </p:txBody>
      </p:sp>
      <p:sp>
        <p:nvSpPr>
          <p:cNvPr id="6" name="Footer Placeholder 4"/>
          <p:cNvSpPr>
            <a:spLocks noGrp="1"/>
          </p:cNvSpPr>
          <p:nvPr>
            <p:ph type="ftr" sz="quarter" idx="11"/>
          </p:nvPr>
        </p:nvSpPr>
        <p:spPr/>
        <p:txBody>
          <a:bodyPr/>
          <a:lstStyle>
            <a:lvl1pPr>
              <a:defRPr/>
            </a:lvl1pPr>
          </a:lstStyle>
          <a:p>
            <a:pPr>
              <a:defRPr/>
            </a:pPr>
            <a:endParaRPr lang="en-IN"/>
          </a:p>
        </p:txBody>
      </p:sp>
      <p:sp>
        <p:nvSpPr>
          <p:cNvPr id="7" name="Slide Number Placeholder 5"/>
          <p:cNvSpPr>
            <a:spLocks noGrp="1"/>
          </p:cNvSpPr>
          <p:nvPr>
            <p:ph type="sldNum" sz="quarter" idx="12"/>
          </p:nvPr>
        </p:nvSpPr>
        <p:spPr/>
        <p:txBody>
          <a:bodyPr/>
          <a:lstStyle>
            <a:lvl1pPr>
              <a:defRPr/>
            </a:lvl1pPr>
          </a:lstStyle>
          <a:p>
            <a:pPr>
              <a:defRPr/>
            </a:pPr>
            <a:fld id="{684D9A81-9A04-4226-B0B2-F08EC0E5A253}" type="slidenum">
              <a:rPr lang="en-IN"/>
              <a:pPr>
                <a:defRPr/>
              </a:pPr>
              <a:t>‹#›</a:t>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IN"/>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IN"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8FD667F5-CE01-4C44-B76B-7C0FDF65EEF4}" type="datetimeFigureOut">
              <a:rPr lang="en-IN"/>
              <a:pPr>
                <a:defRPr/>
              </a:pPr>
              <a:t>12-03-2013</a:t>
            </a:fld>
            <a:endParaRPr lang="en-IN"/>
          </a:p>
        </p:txBody>
      </p:sp>
      <p:sp>
        <p:nvSpPr>
          <p:cNvPr id="6" name="Footer Placeholder 4"/>
          <p:cNvSpPr>
            <a:spLocks noGrp="1"/>
          </p:cNvSpPr>
          <p:nvPr>
            <p:ph type="ftr" sz="quarter" idx="11"/>
          </p:nvPr>
        </p:nvSpPr>
        <p:spPr/>
        <p:txBody>
          <a:bodyPr/>
          <a:lstStyle>
            <a:lvl1pPr>
              <a:defRPr/>
            </a:lvl1pPr>
          </a:lstStyle>
          <a:p>
            <a:pPr>
              <a:defRPr/>
            </a:pPr>
            <a:endParaRPr lang="en-IN"/>
          </a:p>
        </p:txBody>
      </p:sp>
      <p:sp>
        <p:nvSpPr>
          <p:cNvPr id="7" name="Slide Number Placeholder 5"/>
          <p:cNvSpPr>
            <a:spLocks noGrp="1"/>
          </p:cNvSpPr>
          <p:nvPr>
            <p:ph type="sldNum" sz="quarter" idx="12"/>
          </p:nvPr>
        </p:nvSpPr>
        <p:spPr/>
        <p:txBody>
          <a:bodyPr/>
          <a:lstStyle>
            <a:lvl1pPr>
              <a:defRPr/>
            </a:lvl1pPr>
          </a:lstStyle>
          <a:p>
            <a:pPr>
              <a:defRPr/>
            </a:pPr>
            <a:fld id="{028CA04F-48DB-47F4-93B9-712365CEC985}" type="slidenum">
              <a:rPr lang="en-IN"/>
              <a:pPr>
                <a:defRPr/>
              </a:pPr>
              <a:t>‹#›</a:t>
            </a:fld>
            <a:endParaRPr lang="en-I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IN" smtClean="0"/>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B5EF5468-A158-4AF7-A697-86C6C55D1B32}" type="datetimeFigureOut">
              <a:rPr lang="en-IN"/>
              <a:pPr>
                <a:defRPr/>
              </a:pPr>
              <a:t>12-03-2013</a:t>
            </a:fld>
            <a:endParaRPr lang="en-I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I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7F9FD3BD-6E2B-4977-8845-656F0E8B9BD5}" type="slidenum">
              <a:rPr lang="en-IN"/>
              <a:pPr>
                <a:defRPr/>
              </a:pPr>
              <a:t>‹#›</a:t>
            </a:fld>
            <a:endParaRPr lang="en-IN"/>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p:nvPr>
        </p:nvSpPr>
        <p:spPr>
          <a:xfrm>
            <a:off x="685800" y="2130425"/>
            <a:ext cx="7772400" cy="1874639"/>
          </a:xfrm>
        </p:spPr>
        <p:txBody>
          <a:bodyPr/>
          <a:lstStyle/>
          <a:p>
            <a:pPr eaLnBrk="1" hangingPunct="1"/>
            <a:r>
              <a:rPr lang="en-IN" sz="7200" dirty="0" smtClean="0"/>
              <a:t>Chidambaram’s Challenge</a:t>
            </a:r>
          </a:p>
        </p:txBody>
      </p:sp>
      <p:sp>
        <p:nvSpPr>
          <p:cNvPr id="3" name="Subtitle 2"/>
          <p:cNvSpPr>
            <a:spLocks noGrp="1"/>
          </p:cNvSpPr>
          <p:nvPr>
            <p:ph type="subTitle" idx="1"/>
          </p:nvPr>
        </p:nvSpPr>
        <p:spPr>
          <a:xfrm>
            <a:off x="1371600" y="5013177"/>
            <a:ext cx="6400800" cy="1224112"/>
          </a:xfrm>
        </p:spPr>
        <p:txBody>
          <a:bodyPr rtlCol="0">
            <a:normAutofit fontScale="92500" lnSpcReduction="10000"/>
          </a:bodyPr>
          <a:lstStyle/>
          <a:p>
            <a:pPr algn="r" eaLnBrk="1" fontAlgn="auto" hangingPunct="1">
              <a:spcAft>
                <a:spcPts val="0"/>
              </a:spcAft>
              <a:buFont typeface="Arial" pitchFamily="34" charset="0"/>
              <a:buNone/>
              <a:defRPr/>
            </a:pPr>
            <a:r>
              <a:rPr lang="en-IN" sz="1800" dirty="0" smtClean="0"/>
              <a:t>Sunil Jain</a:t>
            </a:r>
          </a:p>
          <a:p>
            <a:pPr algn="r" eaLnBrk="1" fontAlgn="auto" hangingPunct="1">
              <a:spcAft>
                <a:spcPts val="0"/>
              </a:spcAft>
              <a:buFont typeface="Arial" pitchFamily="34" charset="0"/>
              <a:buNone/>
              <a:defRPr/>
            </a:pPr>
            <a:r>
              <a:rPr lang="en-IN" sz="1800" dirty="0" smtClean="0"/>
              <a:t>Presentation to IILM</a:t>
            </a:r>
          </a:p>
          <a:p>
            <a:pPr algn="r" eaLnBrk="1" fontAlgn="auto" hangingPunct="1">
              <a:spcAft>
                <a:spcPts val="0"/>
              </a:spcAft>
              <a:buFont typeface="Arial" pitchFamily="34" charset="0"/>
              <a:buNone/>
              <a:defRPr/>
            </a:pPr>
            <a:r>
              <a:rPr lang="en-IN" sz="1800" dirty="0" smtClean="0"/>
              <a:t>New Delhi</a:t>
            </a:r>
          </a:p>
          <a:p>
            <a:pPr algn="r" eaLnBrk="1" fontAlgn="auto" hangingPunct="1">
              <a:spcAft>
                <a:spcPts val="0"/>
              </a:spcAft>
              <a:buFont typeface="Arial" pitchFamily="34" charset="0"/>
              <a:buNone/>
              <a:defRPr/>
            </a:pPr>
            <a:r>
              <a:rPr lang="en-IN" sz="1800" smtClean="0"/>
              <a:t>March </a:t>
            </a:r>
            <a:r>
              <a:rPr lang="en-IN" sz="1800" dirty="0" smtClean="0"/>
              <a:t>12, 2013</a:t>
            </a:r>
          </a:p>
          <a:p>
            <a:pPr algn="r" eaLnBrk="1" fontAlgn="auto" hangingPunct="1">
              <a:spcAft>
                <a:spcPts val="0"/>
              </a:spcAft>
              <a:buFont typeface="Arial" pitchFamily="34" charset="0"/>
              <a:buNone/>
              <a:defRPr/>
            </a:pPr>
            <a:endParaRPr lang="en-IN" sz="1800"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descr="C:\Users\toshiba\AppData\Local\Microsoft\Windows\Temporary Internet Files\Content.Outlook\L3HY59GM\6.jpg"/>
          <p:cNvPicPr>
            <a:picLocks noChangeAspect="1" noChangeArrowheads="1"/>
          </p:cNvPicPr>
          <p:nvPr/>
        </p:nvPicPr>
        <p:blipFill>
          <a:blip r:embed="rId2" cstate="print"/>
          <a:srcRect/>
          <a:stretch>
            <a:fillRect/>
          </a:stretch>
        </p:blipFill>
        <p:spPr bwMode="auto">
          <a:xfrm>
            <a:off x="969872" y="552940"/>
            <a:ext cx="7490560" cy="5540356"/>
          </a:xfrm>
          <a:prstGeom prst="rect">
            <a:avLst/>
          </a:prstGeom>
          <a:noFill/>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C:\Users\toshiba\AppData\Local\Microsoft\Windows\Temporary Internet Files\Content.Outlook\L3HY59GM\7.jpg"/>
          <p:cNvPicPr>
            <a:picLocks noChangeAspect="1" noChangeArrowheads="1"/>
          </p:cNvPicPr>
          <p:nvPr/>
        </p:nvPicPr>
        <p:blipFill>
          <a:blip r:embed="rId2" cstate="print"/>
          <a:srcRect/>
          <a:stretch>
            <a:fillRect/>
          </a:stretch>
        </p:blipFill>
        <p:spPr bwMode="auto">
          <a:xfrm>
            <a:off x="611559" y="404664"/>
            <a:ext cx="8115893" cy="5906742"/>
          </a:xfrm>
          <a:prstGeom prst="rect">
            <a:avLst/>
          </a:prstGeom>
          <a:noFill/>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2" descr="C:\Users\toshiba\AppData\Local\Microsoft\Windows\Temporary Internet Files\Content.Outlook\L3HY59GM\8.jpg"/>
          <p:cNvPicPr>
            <a:picLocks noChangeAspect="1" noChangeArrowheads="1"/>
          </p:cNvPicPr>
          <p:nvPr/>
        </p:nvPicPr>
        <p:blipFill>
          <a:blip r:embed="rId2" cstate="print"/>
          <a:srcRect/>
          <a:stretch>
            <a:fillRect/>
          </a:stretch>
        </p:blipFill>
        <p:spPr bwMode="auto">
          <a:xfrm>
            <a:off x="734086" y="618848"/>
            <a:ext cx="7582329" cy="5690472"/>
          </a:xfrm>
          <a:prstGeom prst="rect">
            <a:avLst/>
          </a:prstGeom>
          <a:noFill/>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descr="C:\Users\toshiba\AppData\Local\Microsoft\Windows\Temporary Internet Files\Content.Outlook\L3HY59GM\9.jpg"/>
          <p:cNvPicPr>
            <a:picLocks noChangeAspect="1" noChangeArrowheads="1"/>
          </p:cNvPicPr>
          <p:nvPr/>
        </p:nvPicPr>
        <p:blipFill>
          <a:blip r:embed="rId2" cstate="print"/>
          <a:srcRect/>
          <a:stretch>
            <a:fillRect/>
          </a:stretch>
        </p:blipFill>
        <p:spPr bwMode="auto">
          <a:xfrm>
            <a:off x="357852" y="106879"/>
            <a:ext cx="8534628" cy="6562481"/>
          </a:xfrm>
          <a:prstGeom prst="rect">
            <a:avLst/>
          </a:prstGeom>
          <a:noFill/>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2" descr="C:\Users\toshiba\AppData\Local\Microsoft\Windows\Temporary Internet Files\Content.Outlook\L3HY59GM\10.jpg"/>
          <p:cNvPicPr>
            <a:picLocks noChangeAspect="1" noChangeArrowheads="1"/>
          </p:cNvPicPr>
          <p:nvPr/>
        </p:nvPicPr>
        <p:blipFill>
          <a:blip r:embed="rId2" cstate="print"/>
          <a:srcRect/>
          <a:stretch>
            <a:fillRect/>
          </a:stretch>
        </p:blipFill>
        <p:spPr bwMode="auto">
          <a:xfrm>
            <a:off x="580825" y="155130"/>
            <a:ext cx="8023623" cy="6514229"/>
          </a:xfrm>
          <a:prstGeom prst="rect">
            <a:avLst/>
          </a:prstGeom>
          <a:noFill/>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ctrTitle"/>
          </p:nvPr>
        </p:nvSpPr>
        <p:spPr>
          <a:xfrm>
            <a:off x="0" y="0"/>
            <a:ext cx="9144000" cy="6858000"/>
          </a:xfrm>
        </p:spPr>
        <p:txBody>
          <a:bodyPr/>
          <a:lstStyle/>
          <a:p>
            <a:pPr eaLnBrk="1" hangingPunct="1"/>
            <a:r>
              <a:rPr lang="en-IN" sz="3600" b="1" dirty="0" smtClean="0"/>
              <a:t>You’re familiar with the story so far</a:t>
            </a:r>
            <a:br>
              <a:rPr lang="en-IN" sz="3600" b="1" dirty="0" smtClean="0"/>
            </a:br>
            <a:r>
              <a:rPr lang="en-IN" sz="3600" dirty="0" smtClean="0"/>
              <a:t>You know the govt has made a lot of progress after P Chidambaram came back as FM</a:t>
            </a:r>
            <a:br>
              <a:rPr lang="en-IN" sz="3600" dirty="0" smtClean="0"/>
            </a:br>
            <a:r>
              <a:rPr lang="en-IN" sz="3600" dirty="0" smtClean="0"/>
              <a:t>But it’s also gone back to being anti-business … look at the Shell and Nokia cases</a:t>
            </a:r>
            <a:r>
              <a:rPr lang="en-IN" sz="3600" b="1" dirty="0" smtClean="0"/>
              <a:t/>
            </a:r>
            <a:br>
              <a:rPr lang="en-IN" sz="3600" b="1" dirty="0" smtClean="0"/>
            </a:br>
            <a:r>
              <a:rPr lang="en-IN" sz="3600" b="1" dirty="0" smtClean="0"/>
              <a:t>Question is: Where are we on balance?</a:t>
            </a:r>
            <a:endParaRPr lang="en-IN" sz="3600"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ctrTitle"/>
          </p:nvPr>
        </p:nvSpPr>
        <p:spPr>
          <a:xfrm>
            <a:off x="251520" y="980728"/>
            <a:ext cx="8640960" cy="5472608"/>
          </a:xfrm>
        </p:spPr>
        <p:txBody>
          <a:bodyPr/>
          <a:lstStyle/>
          <a:p>
            <a:pPr eaLnBrk="1" hangingPunct="1"/>
            <a:r>
              <a:rPr lang="en-IN" sz="3600" b="1" dirty="0" smtClean="0"/>
              <a:t>Much of the current optimism is based</a:t>
            </a:r>
            <a:r>
              <a:rPr lang="en-IN" sz="3600" dirty="0" smtClean="0"/>
              <a:t> </a:t>
            </a:r>
            <a:r>
              <a:rPr lang="en-IN" sz="3600" b="1" dirty="0" smtClean="0"/>
              <a:t>on</a:t>
            </a:r>
            <a:r>
              <a:rPr lang="en-IN" sz="3600" dirty="0" smtClean="0"/>
              <a:t> </a:t>
            </a:r>
            <a:br>
              <a:rPr lang="en-IN" sz="3600" dirty="0" smtClean="0"/>
            </a:br>
            <a:r>
              <a:rPr lang="en-IN" sz="3600" dirty="0" smtClean="0"/>
              <a:t/>
            </a:r>
            <a:br>
              <a:rPr lang="en-IN" sz="3600" dirty="0" smtClean="0"/>
            </a:br>
            <a:r>
              <a:rPr lang="en-IN" sz="3200" dirty="0" smtClean="0"/>
              <a:t>(a) RBI cutting interest rates</a:t>
            </a:r>
            <a:br>
              <a:rPr lang="en-IN" sz="3200" dirty="0" smtClean="0"/>
            </a:br>
            <a:r>
              <a:rPr lang="en-IN" sz="3200" dirty="0" smtClean="0"/>
              <a:t>Making new investments viable</a:t>
            </a:r>
            <a:br>
              <a:rPr lang="en-IN" sz="3200" dirty="0" smtClean="0"/>
            </a:br>
            <a:r>
              <a:rPr lang="en-IN" sz="3200" dirty="0" err="1" smtClean="0"/>
              <a:t>Sensex</a:t>
            </a:r>
            <a:r>
              <a:rPr lang="en-IN" sz="3200" dirty="0" smtClean="0"/>
              <a:t> looks more attractive</a:t>
            </a:r>
            <a:br>
              <a:rPr lang="en-IN" sz="3200" dirty="0" smtClean="0"/>
            </a:br>
            <a:r>
              <a:rPr lang="en-IN" sz="3200" dirty="0" smtClean="0"/>
              <a:t>Investment levels rise  </a:t>
            </a:r>
            <a:br>
              <a:rPr lang="en-IN" sz="3200" dirty="0" smtClean="0"/>
            </a:br>
            <a:r>
              <a:rPr lang="en-IN" sz="3200" dirty="0" smtClean="0"/>
              <a:t/>
            </a:r>
            <a:br>
              <a:rPr lang="en-IN" sz="3200" dirty="0" smtClean="0"/>
            </a:br>
            <a:r>
              <a:rPr lang="en-IN" sz="3200" dirty="0" smtClean="0"/>
              <a:t>(b) Govt clearing projects (let’s just go back to the slide on stalled projects … clear a few, and the IIP cycle will change immediately)</a:t>
            </a:r>
            <a:br>
              <a:rPr lang="en-IN" sz="3200" dirty="0" smtClean="0"/>
            </a:br>
            <a:r>
              <a:rPr lang="en-IN" sz="3200" dirty="0" smtClean="0"/>
              <a:t/>
            </a:r>
            <a:br>
              <a:rPr lang="en-IN" sz="3200" dirty="0" smtClean="0"/>
            </a:br>
            <a:r>
              <a:rPr lang="en-IN" sz="3200" dirty="0" smtClean="0"/>
              <a:t>(c) Huge liquidity … India got $22bn FII in 2012 and $8bn in 45 days of 2013</a:t>
            </a:r>
            <a:r>
              <a:rPr lang="en-IN" sz="3600" dirty="0" smtClean="0"/>
              <a:t/>
            </a:r>
            <a:br>
              <a:rPr lang="en-IN" sz="3600" dirty="0" smtClean="0"/>
            </a:br>
            <a:endParaRPr lang="en-IN" sz="3600"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323528" y="836712"/>
            <a:ext cx="8568952" cy="5760640"/>
          </a:xfrm>
        </p:spPr>
        <p:txBody>
          <a:bodyPr/>
          <a:lstStyle/>
          <a:p>
            <a:pPr eaLnBrk="1" hangingPunct="1"/>
            <a:r>
              <a:rPr lang="en-IN" sz="3200" dirty="0" smtClean="0"/>
              <a:t>But with capacity utilisation at 73%, fresh investments will take time (GMR-types even walking out)</a:t>
            </a:r>
            <a:br>
              <a:rPr lang="en-IN" sz="3200" dirty="0" smtClean="0"/>
            </a:br>
            <a:r>
              <a:rPr lang="en-IN" sz="3200" dirty="0" smtClean="0"/>
              <a:t/>
            </a:r>
            <a:br>
              <a:rPr lang="en-IN" sz="3200" dirty="0" smtClean="0"/>
            </a:br>
            <a:r>
              <a:rPr lang="en-IN" sz="3200" dirty="0" smtClean="0"/>
              <a:t>Most important, investment levels started falling long before RBI started its interest-rate increase cycle</a:t>
            </a:r>
            <a:br>
              <a:rPr lang="en-IN" sz="3200" dirty="0" smtClean="0"/>
            </a:br>
            <a:r>
              <a:rPr lang="en-IN" sz="3200" dirty="0" smtClean="0"/>
              <a:t/>
            </a:r>
            <a:br>
              <a:rPr lang="en-IN" sz="3200" dirty="0" smtClean="0"/>
            </a:br>
            <a:r>
              <a:rPr lang="en-IN" sz="3200" dirty="0" smtClean="0"/>
              <a:t>India Inc is HUGELY over-leveraged, can’t even raise equity, so will take time to work off the fat</a:t>
            </a:r>
          </a:p>
        </p:txBody>
      </p:sp>
      <p:sp>
        <p:nvSpPr>
          <p:cNvPr id="3" name="TextBox 2"/>
          <p:cNvSpPr txBox="1"/>
          <p:nvPr/>
        </p:nvSpPr>
        <p:spPr>
          <a:xfrm>
            <a:off x="539552" y="260648"/>
            <a:ext cx="8064896" cy="584775"/>
          </a:xfrm>
          <a:prstGeom prst="rect">
            <a:avLst/>
          </a:prstGeom>
          <a:noFill/>
        </p:spPr>
        <p:txBody>
          <a:bodyPr wrap="square" rtlCol="0">
            <a:spAutoFit/>
          </a:bodyPr>
          <a:lstStyle/>
          <a:p>
            <a:pPr algn="ctr"/>
            <a:r>
              <a:rPr lang="en-IN" sz="3200" b="1" dirty="0" smtClean="0"/>
              <a:t>Little doubt rates cuts will raise profits</a:t>
            </a:r>
            <a:endParaRPr lang="en-IN" sz="32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59632" y="260648"/>
            <a:ext cx="6768752" cy="5386090"/>
          </a:xfrm>
          <a:prstGeom prst="rect">
            <a:avLst/>
          </a:prstGeom>
          <a:noFill/>
        </p:spPr>
        <p:txBody>
          <a:bodyPr wrap="square" rtlCol="0">
            <a:spAutoFit/>
          </a:bodyPr>
          <a:lstStyle/>
          <a:p>
            <a:pPr algn="ctr"/>
            <a:endParaRPr lang="en-IN" sz="2800" b="1" dirty="0" smtClean="0"/>
          </a:p>
          <a:p>
            <a:pPr algn="ctr"/>
            <a:endParaRPr lang="en-IN" sz="2800" b="1" dirty="0" smtClean="0"/>
          </a:p>
          <a:p>
            <a:pPr algn="ctr"/>
            <a:endParaRPr lang="en-IN" sz="2800" b="1" dirty="0" smtClean="0"/>
          </a:p>
          <a:p>
            <a:pPr algn="ctr"/>
            <a:endParaRPr lang="en-IN" sz="2800" b="1" dirty="0" smtClean="0"/>
          </a:p>
          <a:p>
            <a:pPr algn="ctr"/>
            <a:endParaRPr lang="en-IN" sz="2800" b="1" dirty="0" smtClean="0"/>
          </a:p>
          <a:p>
            <a:pPr algn="ctr"/>
            <a:endParaRPr lang="en-IN" sz="2800" b="1" dirty="0" smtClean="0"/>
          </a:p>
          <a:p>
            <a:pPr algn="ctr"/>
            <a:r>
              <a:rPr lang="en-IN" sz="3600" b="1" dirty="0" smtClean="0"/>
              <a:t>WHAT WILL HELP?</a:t>
            </a:r>
          </a:p>
          <a:p>
            <a:pPr algn="ctr"/>
            <a:endParaRPr lang="en-US" sz="2800" b="1" dirty="0" smtClean="0"/>
          </a:p>
          <a:p>
            <a:pPr algn="ctr"/>
            <a:endParaRPr lang="en-US" sz="2800" b="1" dirty="0" smtClean="0"/>
          </a:p>
          <a:p>
            <a:pPr algn="ctr"/>
            <a:endParaRPr lang="en-US" sz="2800" b="1" dirty="0" smtClean="0"/>
          </a:p>
          <a:p>
            <a:pPr algn="ctr"/>
            <a:endParaRPr lang="en-US" sz="2800" b="1" dirty="0" smtClean="0"/>
          </a:p>
          <a:p>
            <a:pPr algn="ctr"/>
            <a:endParaRPr lang="en-IN" sz="2800" b="1"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2" descr="C:\Users\toshiba\AppData\Local\Microsoft\Windows\Temporary Internet Files\Content.Outlook\L3HY59GM\14.jpg"/>
          <p:cNvPicPr>
            <a:picLocks noChangeAspect="1" noChangeArrowheads="1"/>
          </p:cNvPicPr>
          <p:nvPr/>
        </p:nvPicPr>
        <p:blipFill>
          <a:blip r:embed="rId2" cstate="print"/>
          <a:srcRect/>
          <a:stretch>
            <a:fillRect/>
          </a:stretch>
        </p:blipFill>
        <p:spPr bwMode="auto">
          <a:xfrm>
            <a:off x="1" y="0"/>
            <a:ext cx="9144000" cy="6858000"/>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ctrTitle"/>
          </p:nvPr>
        </p:nvSpPr>
        <p:spPr>
          <a:xfrm>
            <a:off x="0" y="188913"/>
            <a:ext cx="9144000" cy="7491412"/>
          </a:xfrm>
        </p:spPr>
        <p:txBody>
          <a:bodyPr/>
          <a:lstStyle/>
          <a:p>
            <a:pPr eaLnBrk="1" hangingPunct="1"/>
            <a:r>
              <a:rPr lang="en-IN" sz="3600" b="1" dirty="0" smtClean="0"/>
              <a:t>First, a quick overview of the macro numbers</a:t>
            </a:r>
            <a:r>
              <a:rPr lang="en-IN" sz="3600" dirty="0" smtClean="0"/>
              <a:t> </a:t>
            </a:r>
            <a:br>
              <a:rPr lang="en-IN" sz="3600" dirty="0" smtClean="0"/>
            </a:br>
            <a:r>
              <a:rPr lang="en-IN" sz="3600" dirty="0" smtClean="0"/>
              <a:t>The trending down of GDP, consumption, investment, S-I gap and its impact on the current account deficit and the rupee and so on</a:t>
            </a:r>
            <a:br>
              <a:rPr lang="en-IN" sz="3600" dirty="0" smtClean="0"/>
            </a:br>
            <a:r>
              <a:rPr lang="en-IN" sz="3600" dirty="0" smtClean="0"/>
              <a:t>Essentially, govt destroyed GDP growth</a:t>
            </a:r>
            <a:br>
              <a:rPr lang="en-IN" sz="3600" dirty="0" smtClean="0"/>
            </a:br>
            <a:r>
              <a:rPr lang="en-IN" sz="3600" dirty="0" smtClean="0"/>
              <a:t>Is govt serious about fixing this?</a:t>
            </a:r>
            <a:br>
              <a:rPr lang="en-IN" sz="3600" dirty="0" smtClean="0"/>
            </a:br>
            <a:r>
              <a:rPr lang="en-IN" sz="3600" b="1" dirty="0" smtClean="0"/>
              <a:t>I’m actually optimistic</a:t>
            </a:r>
            <a:endParaRPr lang="en-IN" sz="3600"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flipH="1">
            <a:off x="251520" y="188641"/>
            <a:ext cx="8640958" cy="936104"/>
          </a:xfrm>
        </p:spPr>
        <p:txBody>
          <a:bodyPr/>
          <a:lstStyle/>
          <a:p>
            <a:r>
              <a:rPr lang="en-IN" b="1" dirty="0" smtClean="0"/>
              <a:t>Other policy initiatives</a:t>
            </a:r>
            <a:endParaRPr lang="en-IN" b="1" dirty="0"/>
          </a:p>
        </p:txBody>
      </p:sp>
      <p:sp>
        <p:nvSpPr>
          <p:cNvPr id="3" name="TextBox 2"/>
          <p:cNvSpPr txBox="1"/>
          <p:nvPr/>
        </p:nvSpPr>
        <p:spPr>
          <a:xfrm>
            <a:off x="251520" y="1052736"/>
            <a:ext cx="8640960" cy="5755422"/>
          </a:xfrm>
          <a:prstGeom prst="rect">
            <a:avLst/>
          </a:prstGeom>
          <a:noFill/>
        </p:spPr>
        <p:txBody>
          <a:bodyPr wrap="square" rtlCol="0">
            <a:spAutoFit/>
          </a:bodyPr>
          <a:lstStyle/>
          <a:p>
            <a:r>
              <a:rPr lang="en-IN" sz="3200" dirty="0" smtClean="0">
                <a:latin typeface="+mj-lt"/>
              </a:rPr>
              <a:t>FDI in retail</a:t>
            </a:r>
          </a:p>
          <a:p>
            <a:endParaRPr lang="en-IN" sz="3200" dirty="0" smtClean="0">
              <a:latin typeface="+mj-lt"/>
            </a:endParaRPr>
          </a:p>
          <a:p>
            <a:r>
              <a:rPr lang="en-IN" sz="3200" dirty="0" smtClean="0">
                <a:latin typeface="+mj-lt"/>
              </a:rPr>
              <a:t>Raised railway fares</a:t>
            </a:r>
          </a:p>
          <a:p>
            <a:endParaRPr lang="en-IN" sz="3200" dirty="0" smtClean="0">
              <a:latin typeface="+mj-lt"/>
            </a:endParaRPr>
          </a:p>
          <a:p>
            <a:r>
              <a:rPr lang="en-IN" sz="3200" dirty="0" smtClean="0">
                <a:latin typeface="+mj-lt"/>
              </a:rPr>
              <a:t>Raising bulk diesel prices</a:t>
            </a:r>
          </a:p>
          <a:p>
            <a:endParaRPr lang="en-IN" sz="3200" dirty="0" smtClean="0">
              <a:latin typeface="+mj-lt"/>
            </a:endParaRPr>
          </a:p>
          <a:p>
            <a:r>
              <a:rPr lang="en-IN" sz="3200" dirty="0" smtClean="0">
                <a:latin typeface="+mj-lt"/>
              </a:rPr>
              <a:t>Started on </a:t>
            </a:r>
            <a:r>
              <a:rPr lang="en-IN" sz="3200" dirty="0" err="1" smtClean="0">
                <a:latin typeface="+mj-lt"/>
              </a:rPr>
              <a:t>Aadhar</a:t>
            </a:r>
            <a:endParaRPr lang="en-IN" sz="3200" dirty="0" smtClean="0">
              <a:latin typeface="+mj-lt"/>
            </a:endParaRPr>
          </a:p>
          <a:p>
            <a:endParaRPr lang="en-IN" sz="3200" dirty="0" smtClean="0">
              <a:latin typeface="+mj-lt"/>
            </a:endParaRPr>
          </a:p>
          <a:p>
            <a:r>
              <a:rPr lang="en-IN" sz="3200" dirty="0" smtClean="0">
                <a:latin typeface="+mj-lt"/>
              </a:rPr>
              <a:t>Slashing expenditure … </a:t>
            </a:r>
            <a:r>
              <a:rPr lang="en-IN" sz="2400" dirty="0" smtClean="0">
                <a:latin typeface="+mj-lt"/>
              </a:rPr>
              <a:t>FY14 budget to be same size as FY13 is what our chaps say … I hope they’re right!</a:t>
            </a:r>
          </a:p>
          <a:p>
            <a:endParaRPr lang="en-IN" sz="2400" dirty="0" smtClean="0">
              <a:latin typeface="+mj-lt"/>
            </a:endParaRPr>
          </a:p>
          <a:p>
            <a:r>
              <a:rPr lang="en-IN" sz="3200" dirty="0" smtClean="0">
                <a:latin typeface="+mj-lt"/>
              </a:rPr>
              <a:t>CCI process has started, hesitatingly</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descr="C:\Users\toshiba\AppData\Local\Microsoft\Windows\Temporary Internet Files\Content.Outlook\L3HY59GM\12.jpg"/>
          <p:cNvPicPr>
            <a:picLocks noChangeAspect="1" noChangeArrowheads="1"/>
          </p:cNvPicPr>
          <p:nvPr/>
        </p:nvPicPr>
        <p:blipFill>
          <a:blip r:embed="rId2" cstate="print"/>
          <a:srcRect/>
          <a:stretch>
            <a:fillRect/>
          </a:stretch>
        </p:blipFill>
        <p:spPr bwMode="auto">
          <a:xfrm>
            <a:off x="755576" y="430546"/>
            <a:ext cx="7848872" cy="5878774"/>
          </a:xfrm>
          <a:prstGeom prst="rect">
            <a:avLst/>
          </a:prstGeom>
          <a:noFill/>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0" y="0"/>
            <a:ext cx="9144000" cy="6858000"/>
          </a:xfrm>
        </p:spPr>
        <p:txBody>
          <a:bodyPr/>
          <a:lstStyle/>
          <a:p>
            <a:pPr eaLnBrk="1" hangingPunct="1"/>
            <a:r>
              <a:rPr lang="en-IN" sz="3600" b="1" dirty="0" smtClean="0"/>
              <a:t>Corporate Sector doesn’t trust </a:t>
            </a:r>
            <a:r>
              <a:rPr lang="en-IN" sz="3600" b="1" dirty="0" err="1" smtClean="0"/>
              <a:t>GoI</a:t>
            </a:r>
            <a:r>
              <a:rPr lang="en-IN" sz="3600" b="1" dirty="0" smtClean="0"/>
              <a:t/>
            </a:r>
            <a:br>
              <a:rPr lang="en-IN" sz="3600" b="1" dirty="0" smtClean="0"/>
            </a:br>
            <a:r>
              <a:rPr lang="en-IN" sz="3600" b="1" dirty="0" smtClean="0"/>
              <a:t/>
            </a:r>
            <a:br>
              <a:rPr lang="en-IN" sz="3600" b="1" dirty="0" smtClean="0"/>
            </a:br>
            <a:r>
              <a:rPr lang="en-IN" sz="3200" dirty="0" smtClean="0"/>
              <a:t>Nokia</a:t>
            </a:r>
            <a:br>
              <a:rPr lang="en-IN" sz="3200" dirty="0" smtClean="0"/>
            </a:br>
            <a:r>
              <a:rPr lang="en-IN" sz="3200" dirty="0" smtClean="0"/>
              <a:t>Shell</a:t>
            </a:r>
            <a:br>
              <a:rPr lang="en-IN" sz="3200" dirty="0" smtClean="0"/>
            </a:br>
            <a:r>
              <a:rPr lang="en-IN" sz="3200" dirty="0" smtClean="0"/>
              <a:t>85% jump in Transfer Pricing cases in FY12</a:t>
            </a:r>
            <a:br>
              <a:rPr lang="en-IN" sz="3200" dirty="0" smtClean="0"/>
            </a:br>
            <a:r>
              <a:rPr lang="en-IN" sz="3200" dirty="0" smtClean="0"/>
              <a:t>Vodafone</a:t>
            </a:r>
            <a:br>
              <a:rPr lang="en-IN" sz="3200" dirty="0" smtClean="0"/>
            </a:br>
            <a:r>
              <a:rPr lang="en-IN" sz="3200" dirty="0" err="1" smtClean="0"/>
              <a:t>Antrix</a:t>
            </a:r>
            <a:r>
              <a:rPr lang="en-IN" sz="3200" dirty="0" smtClean="0"/>
              <a:t> </a:t>
            </a:r>
            <a:r>
              <a:rPr lang="en-IN" sz="3200" dirty="0" err="1" smtClean="0"/>
              <a:t>Devas</a:t>
            </a:r>
            <a:r>
              <a:rPr lang="en-IN" sz="3200" dirty="0" smtClean="0"/>
              <a:t/>
            </a:r>
            <a:br>
              <a:rPr lang="en-IN" sz="3200" dirty="0" smtClean="0"/>
            </a:br>
            <a:r>
              <a:rPr lang="en-IN" sz="3200" dirty="0" err="1" smtClean="0"/>
              <a:t>Lavassa</a:t>
            </a:r>
            <a:r>
              <a:rPr lang="en-IN" sz="3200" dirty="0" smtClean="0"/>
              <a:t/>
            </a:r>
            <a:br>
              <a:rPr lang="en-IN" sz="3200" dirty="0" smtClean="0"/>
            </a:br>
            <a:r>
              <a:rPr lang="en-IN" sz="3200" dirty="0" smtClean="0"/>
              <a:t>UTI </a:t>
            </a:r>
            <a:r>
              <a:rPr lang="en-IN" sz="3200" dirty="0" err="1" smtClean="0"/>
              <a:t>TRowePrice</a:t>
            </a:r>
            <a:r>
              <a:rPr lang="en-IN" sz="3200" dirty="0" smtClean="0"/>
              <a:t/>
            </a:r>
            <a:br>
              <a:rPr lang="en-IN" sz="3200" dirty="0" smtClean="0"/>
            </a:br>
            <a:r>
              <a:rPr lang="en-IN" sz="3200" dirty="0" smtClean="0"/>
              <a:t>Telecom being killed</a:t>
            </a:r>
            <a:br>
              <a:rPr lang="en-IN" sz="3200" dirty="0" smtClean="0"/>
            </a:br>
            <a:r>
              <a:rPr lang="en-IN" sz="3200" dirty="0" smtClean="0"/>
              <a:t>Education being killed … ditto for skilling which was meant to be big new hope </a:t>
            </a:r>
            <a:br>
              <a:rPr lang="en-IN" sz="3200" dirty="0" smtClean="0"/>
            </a:br>
            <a:r>
              <a:rPr lang="en-IN" sz="3200" dirty="0" smtClean="0"/>
              <a:t>…</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611560" y="1844824"/>
            <a:ext cx="7992888" cy="3384376"/>
          </a:xfrm>
        </p:spPr>
        <p:txBody>
          <a:bodyPr/>
          <a:lstStyle/>
          <a:p>
            <a:pPr eaLnBrk="1" hangingPunct="1"/>
            <a:r>
              <a:rPr lang="en-IN" sz="3600" dirty="0" smtClean="0"/>
              <a:t>Food Security Bill</a:t>
            </a:r>
            <a:br>
              <a:rPr lang="en-IN" sz="3600" dirty="0" smtClean="0"/>
            </a:br>
            <a:r>
              <a:rPr lang="en-IN" sz="3600" dirty="0" smtClean="0"/>
              <a:t>Reservations</a:t>
            </a:r>
            <a:br>
              <a:rPr lang="en-IN" sz="3600" dirty="0" smtClean="0"/>
            </a:br>
            <a:r>
              <a:rPr lang="en-IN" sz="3600" dirty="0" smtClean="0"/>
              <a:t>Lack of clarity on retrospective taxation</a:t>
            </a:r>
          </a:p>
        </p:txBody>
      </p:sp>
      <p:sp>
        <p:nvSpPr>
          <p:cNvPr id="5" name="TextBox 4"/>
          <p:cNvSpPr txBox="1"/>
          <p:nvPr/>
        </p:nvSpPr>
        <p:spPr>
          <a:xfrm>
            <a:off x="1259632" y="404665"/>
            <a:ext cx="6624736" cy="1200329"/>
          </a:xfrm>
          <a:prstGeom prst="rect">
            <a:avLst/>
          </a:prstGeom>
          <a:noFill/>
        </p:spPr>
        <p:txBody>
          <a:bodyPr wrap="square" rtlCol="0">
            <a:spAutoFit/>
          </a:bodyPr>
          <a:lstStyle/>
          <a:p>
            <a:pPr algn="ctr"/>
            <a:r>
              <a:rPr lang="en-IN" sz="3600" b="1" dirty="0" smtClean="0"/>
              <a:t>Retrogressive legislation</a:t>
            </a:r>
            <a:br>
              <a:rPr lang="en-IN" sz="3600" b="1" dirty="0" smtClean="0"/>
            </a:br>
            <a:endParaRPr lang="en-IN" sz="3600"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251520" y="980728"/>
            <a:ext cx="8640960" cy="5688632"/>
          </a:xfrm>
        </p:spPr>
        <p:txBody>
          <a:bodyPr/>
          <a:lstStyle/>
          <a:p>
            <a:pPr eaLnBrk="1" hangingPunct="1"/>
            <a:r>
              <a:rPr lang="en-IN" sz="2800" dirty="0" smtClean="0"/>
              <a:t>CAD never been worse. Just a fourth of it is financed through FDI, means GOI needs to be a lot more responsible than ever before</a:t>
            </a:r>
            <a:br>
              <a:rPr lang="en-IN" sz="2800" dirty="0" smtClean="0"/>
            </a:br>
            <a:r>
              <a:rPr lang="en-IN" sz="2800" dirty="0" smtClean="0"/>
              <a:t/>
            </a:r>
            <a:br>
              <a:rPr lang="en-IN" sz="2800" dirty="0" smtClean="0"/>
            </a:br>
            <a:r>
              <a:rPr lang="en-IN" sz="2800" dirty="0" err="1" smtClean="0"/>
              <a:t>Shome</a:t>
            </a:r>
            <a:r>
              <a:rPr lang="en-IN" sz="2800" dirty="0" smtClean="0"/>
              <a:t> Committee</a:t>
            </a:r>
            <a:br>
              <a:rPr lang="en-IN" sz="2800" dirty="0" smtClean="0"/>
            </a:br>
            <a:r>
              <a:rPr lang="en-IN" sz="2800" dirty="0" smtClean="0"/>
              <a:t/>
            </a:r>
            <a:br>
              <a:rPr lang="en-IN" sz="2800" dirty="0" smtClean="0"/>
            </a:br>
            <a:r>
              <a:rPr lang="en-IN" sz="2800" dirty="0" smtClean="0"/>
              <a:t>States raising power prices + money in system due to restructuring package</a:t>
            </a:r>
            <a:br>
              <a:rPr lang="en-IN" sz="2800" dirty="0" smtClean="0"/>
            </a:br>
            <a:r>
              <a:rPr lang="en-IN" sz="2800" dirty="0" smtClean="0"/>
              <a:t/>
            </a:r>
            <a:br>
              <a:rPr lang="en-IN" sz="2800" dirty="0" smtClean="0"/>
            </a:br>
            <a:r>
              <a:rPr lang="en-IN" sz="2800" dirty="0" smtClean="0"/>
              <a:t>Telecom close to dying, so will have to fix</a:t>
            </a:r>
            <a:br>
              <a:rPr lang="en-IN" sz="2800" dirty="0" smtClean="0"/>
            </a:br>
            <a:r>
              <a:rPr lang="en-IN" sz="2800" dirty="0" smtClean="0"/>
              <a:t/>
            </a:r>
            <a:br>
              <a:rPr lang="en-IN" sz="2800" dirty="0" smtClean="0"/>
            </a:br>
            <a:r>
              <a:rPr lang="en-IN" sz="2800" dirty="0" smtClean="0"/>
              <a:t>Global growth is returning … means risk-on</a:t>
            </a:r>
            <a:br>
              <a:rPr lang="en-IN" sz="2800" dirty="0" smtClean="0"/>
            </a:br>
            <a:r>
              <a:rPr lang="en-IN" sz="2800" dirty="0" smtClean="0"/>
              <a:t/>
            </a:r>
            <a:br>
              <a:rPr lang="en-IN" sz="2800" dirty="0" smtClean="0"/>
            </a:br>
            <a:r>
              <a:rPr lang="en-IN" sz="2800" dirty="0" smtClean="0"/>
              <a:t>Distress sales of assets …Delhi-</a:t>
            </a:r>
            <a:r>
              <a:rPr lang="en-IN" sz="2800" dirty="0" err="1" smtClean="0"/>
              <a:t>Gurgaon</a:t>
            </a:r>
            <a:endParaRPr lang="en-IN" sz="2800" dirty="0" smtClean="0"/>
          </a:p>
        </p:txBody>
      </p:sp>
      <p:sp>
        <p:nvSpPr>
          <p:cNvPr id="3" name="TextBox 2"/>
          <p:cNvSpPr txBox="1"/>
          <p:nvPr/>
        </p:nvSpPr>
        <p:spPr>
          <a:xfrm>
            <a:off x="1043608" y="188639"/>
            <a:ext cx="7344816" cy="648073"/>
          </a:xfrm>
          <a:prstGeom prst="rect">
            <a:avLst/>
          </a:prstGeom>
          <a:noFill/>
        </p:spPr>
        <p:txBody>
          <a:bodyPr wrap="square" rtlCol="0">
            <a:spAutoFit/>
          </a:bodyPr>
          <a:lstStyle/>
          <a:p>
            <a:pPr algn="ctr"/>
            <a:r>
              <a:rPr lang="en-IN" sz="3600" b="1" dirty="0" smtClean="0">
                <a:latin typeface="+mn-lt"/>
              </a:rPr>
              <a:t>So what are the hope buckets?</a:t>
            </a:r>
            <a:endParaRPr lang="en-IN" sz="3600" dirty="0">
              <a:latin typeface="+mn-lt"/>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388" y="1196752"/>
            <a:ext cx="8785225" cy="5661248"/>
          </a:xfrm>
        </p:spPr>
        <p:txBody>
          <a:bodyPr rtlCol="0">
            <a:noAutofit/>
          </a:bodyPr>
          <a:lstStyle/>
          <a:p>
            <a:pPr eaLnBrk="1" fontAlgn="auto" hangingPunct="1">
              <a:spcAft>
                <a:spcPts val="0"/>
              </a:spcAft>
              <a:defRPr/>
            </a:pPr>
            <a:r>
              <a:rPr lang="en-IN" sz="3600" b="1" dirty="0" smtClean="0"/>
              <a:t>Recovery speed is really the question</a:t>
            </a:r>
            <a:br>
              <a:rPr lang="en-IN" sz="3600" b="1" dirty="0" smtClean="0"/>
            </a:br>
            <a:r>
              <a:rPr lang="en-IN" sz="3600" b="1" dirty="0" smtClean="0"/>
              <a:t/>
            </a:r>
            <a:br>
              <a:rPr lang="en-IN" sz="3600" b="1" dirty="0" smtClean="0"/>
            </a:br>
            <a:r>
              <a:rPr lang="en-IN" sz="3200" dirty="0" smtClean="0"/>
              <a:t>Savings increase will take time</a:t>
            </a:r>
            <a:br>
              <a:rPr lang="en-IN" sz="3200" dirty="0" smtClean="0"/>
            </a:br>
            <a:r>
              <a:rPr lang="en-IN" sz="3200" dirty="0" smtClean="0"/>
              <a:t/>
            </a:r>
            <a:br>
              <a:rPr lang="en-IN" sz="3200" dirty="0" smtClean="0"/>
            </a:br>
            <a:r>
              <a:rPr lang="en-IN" sz="3200" dirty="0" smtClean="0"/>
              <a:t>Govt response won’t be quick either (no permission to Cairn to explore more even though govt gets $15bn on NPV basis … CCI process shows major goof-ups in NELP)</a:t>
            </a:r>
            <a:br>
              <a:rPr lang="en-IN" sz="3200" dirty="0" smtClean="0"/>
            </a:br>
            <a:r>
              <a:rPr lang="en-IN" sz="3200" dirty="0" smtClean="0"/>
              <a:t/>
            </a:r>
            <a:br>
              <a:rPr lang="en-IN" sz="3200" dirty="0" smtClean="0"/>
            </a:br>
            <a:r>
              <a:rPr lang="en-IN" sz="3200" dirty="0" smtClean="0"/>
              <a:t>India Inc is way too leveraged, so even if </a:t>
            </a:r>
            <a:r>
              <a:rPr lang="en-IN" sz="3200" dirty="0" err="1" smtClean="0"/>
              <a:t>MoEF</a:t>
            </a:r>
            <a:r>
              <a:rPr lang="en-IN" sz="3200" dirty="0" smtClean="0"/>
              <a:t> gives all clearances today, it can’t take on too many new projects (GMR got out because of leverage, not because of </a:t>
            </a:r>
            <a:r>
              <a:rPr lang="en-IN" sz="3200" dirty="0" err="1" smtClean="0"/>
              <a:t>MoEF</a:t>
            </a:r>
            <a:r>
              <a:rPr lang="en-IN" sz="3200" dirty="0" smtClean="0"/>
              <a:t>)</a:t>
            </a:r>
            <a:br>
              <a:rPr lang="en-IN" sz="3200" dirty="0" smtClean="0"/>
            </a:br>
            <a:r>
              <a:rPr lang="en-IN" sz="3600" b="1" dirty="0" smtClean="0"/>
              <a:t/>
            </a:r>
            <a:br>
              <a:rPr lang="en-IN" sz="3600" b="1" dirty="0" smtClean="0"/>
            </a:br>
            <a:r>
              <a:rPr lang="en-IN" sz="3600" b="1" dirty="0" smtClean="0"/>
              <a:t/>
            </a:r>
            <a:br>
              <a:rPr lang="en-IN" sz="3600" b="1" dirty="0" smtClean="0"/>
            </a:br>
            <a:endParaRPr lang="en-IN" sz="3600" dirty="0"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2"/>
          <p:cNvSpPr>
            <a:spLocks noGrp="1"/>
          </p:cNvSpPr>
          <p:nvPr>
            <p:ph type="title"/>
          </p:nvPr>
        </p:nvSpPr>
        <p:spPr>
          <a:xfrm>
            <a:off x="457200" y="274638"/>
            <a:ext cx="8229600" cy="6323012"/>
          </a:xfrm>
        </p:spPr>
        <p:txBody>
          <a:bodyPr/>
          <a:lstStyle/>
          <a:p>
            <a:pPr eaLnBrk="1" hangingPunct="1"/>
            <a:r>
              <a:rPr lang="en-IN" sz="4800" b="1" smtClean="0"/>
              <a:t>Thank you</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sunil jain\Desktop\1 (1).jpg"/>
          <p:cNvPicPr>
            <a:picLocks noChangeAspect="1" noChangeArrowheads="1"/>
          </p:cNvPicPr>
          <p:nvPr/>
        </p:nvPicPr>
        <p:blipFill>
          <a:blip r:embed="rId2" cstate="print"/>
          <a:srcRect/>
          <a:stretch>
            <a:fillRect/>
          </a:stretch>
        </p:blipFill>
        <p:spPr bwMode="auto">
          <a:xfrm>
            <a:off x="395536" y="404664"/>
            <a:ext cx="8748463" cy="6167744"/>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toshiba\AppData\Local\Microsoft\Windows\Temporary Internet Files\Content.Outlook\L3HY59GM\11.jpg"/>
          <p:cNvPicPr>
            <a:picLocks noChangeAspect="1" noChangeArrowheads="1"/>
          </p:cNvPicPr>
          <p:nvPr/>
        </p:nvPicPr>
        <p:blipFill>
          <a:blip r:embed="rId2" cstate="print"/>
          <a:srcRect/>
          <a:stretch>
            <a:fillRect/>
          </a:stretch>
        </p:blipFill>
        <p:spPr bwMode="auto">
          <a:xfrm>
            <a:off x="1045016" y="979722"/>
            <a:ext cx="7055375" cy="5041566"/>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toshiba\AppData\Local\Microsoft\Windows\Temporary Internet Files\Content.Outlook\L3HY59GM\2.jpg"/>
          <p:cNvPicPr>
            <a:picLocks noChangeAspect="1" noChangeArrowheads="1"/>
          </p:cNvPicPr>
          <p:nvPr/>
        </p:nvPicPr>
        <p:blipFill>
          <a:blip r:embed="rId2" cstate="print"/>
          <a:srcRect/>
          <a:stretch>
            <a:fillRect/>
          </a:stretch>
        </p:blipFill>
        <p:spPr bwMode="auto">
          <a:xfrm>
            <a:off x="940310" y="764704"/>
            <a:ext cx="7167811" cy="5400600"/>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C:\Users\toshiba\AppData\Local\Microsoft\Windows\Temporary Internet Files\Content.Outlook\L3HY59GM\3.jpg"/>
          <p:cNvPicPr>
            <a:picLocks noChangeAspect="1" noChangeArrowheads="1"/>
          </p:cNvPicPr>
          <p:nvPr/>
        </p:nvPicPr>
        <p:blipFill>
          <a:blip r:embed="rId2" cstate="print"/>
          <a:srcRect/>
          <a:stretch>
            <a:fillRect/>
          </a:stretch>
        </p:blipFill>
        <p:spPr bwMode="auto">
          <a:xfrm>
            <a:off x="683568" y="614823"/>
            <a:ext cx="7632848" cy="5804237"/>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C:\Users\toshiba\AppData\Local\Microsoft\Windows\Temporary Internet Files\Content.Outlook\L3HY59GM\13.jpg"/>
          <p:cNvPicPr>
            <a:picLocks noChangeAspect="1" noChangeArrowheads="1"/>
          </p:cNvPicPr>
          <p:nvPr/>
        </p:nvPicPr>
        <p:blipFill>
          <a:blip r:embed="rId2" cstate="print"/>
          <a:srcRect/>
          <a:stretch>
            <a:fillRect/>
          </a:stretch>
        </p:blipFill>
        <p:spPr bwMode="auto">
          <a:xfrm>
            <a:off x="1218859" y="558368"/>
            <a:ext cx="7159465" cy="5534928"/>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C:\Users\toshiba\AppData\Local\Microsoft\Windows\Temporary Internet Files\Content.Outlook\L3HY59GM\4.jpg"/>
          <p:cNvPicPr>
            <a:picLocks noChangeAspect="1" noChangeArrowheads="1"/>
          </p:cNvPicPr>
          <p:nvPr/>
        </p:nvPicPr>
        <p:blipFill>
          <a:blip r:embed="rId2" cstate="print"/>
          <a:srcRect/>
          <a:stretch>
            <a:fillRect/>
          </a:stretch>
        </p:blipFill>
        <p:spPr bwMode="auto">
          <a:xfrm>
            <a:off x="1043608" y="861783"/>
            <a:ext cx="6984776" cy="5187918"/>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C:\Users\toshiba\AppData\Local\Microsoft\Windows\Temporary Internet Files\Content.Outlook\L3HY59GM\5.jpg"/>
          <p:cNvPicPr>
            <a:picLocks noChangeAspect="1" noChangeArrowheads="1"/>
          </p:cNvPicPr>
          <p:nvPr/>
        </p:nvPicPr>
        <p:blipFill>
          <a:blip r:embed="rId2" cstate="print"/>
          <a:srcRect/>
          <a:stretch>
            <a:fillRect/>
          </a:stretch>
        </p:blipFill>
        <p:spPr bwMode="auto">
          <a:xfrm>
            <a:off x="863589" y="593422"/>
            <a:ext cx="7452827" cy="5643889"/>
          </a:xfrm>
          <a:prstGeom prst="rect">
            <a:avLst/>
          </a:prstGeom>
          <a:noFill/>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236</TotalTime>
  <Words>162</Words>
  <Application>Microsoft Office PowerPoint</Application>
  <PresentationFormat>On-screen Show (4:3)</PresentationFormat>
  <Paragraphs>39</Paragraphs>
  <Slides>26</Slides>
  <Notes>0</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Office Theme</vt:lpstr>
      <vt:lpstr>Chidambaram’s Challenge</vt:lpstr>
      <vt:lpstr>First, a quick overview of the macro numbers  The trending down of GDP, consumption, investment, S-I gap and its impact on the current account deficit and the rupee and so on Essentially, govt destroyed GDP growth Is govt serious about fixing this? I’m actually optimistic</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You’re familiar with the story so far You know the govt has made a lot of progress after P Chidambaram came back as FM But it’s also gone back to being anti-business … look at the Shell and Nokia cases Question is: Where are we on balance?</vt:lpstr>
      <vt:lpstr>Much of the current optimism is based on   (a) RBI cutting interest rates Making new investments viable Sensex looks more attractive Investment levels rise    (b) Govt clearing projects (let’s just go back to the slide on stalled projects … clear a few, and the IIP cycle will change immediately)  (c) Huge liquidity … India got $22bn FII in 2012 and $8bn in 45 days of 2013 </vt:lpstr>
      <vt:lpstr>But with capacity utilisation at 73%, fresh investments will take time (GMR-types even walking out)  Most important, investment levels started falling long before RBI started its interest-rate increase cycle  India Inc is HUGELY over-leveraged, can’t even raise equity, so will take time to work off the fat</vt:lpstr>
      <vt:lpstr>Slide 18</vt:lpstr>
      <vt:lpstr>Slide 19</vt:lpstr>
      <vt:lpstr>Other policy initiatives</vt:lpstr>
      <vt:lpstr>Slide 21</vt:lpstr>
      <vt:lpstr>Corporate Sector doesn’t trust GoI  Nokia Shell 85% jump in Transfer Pricing cases in FY12 Vodafone Antrix Devas Lavassa UTI TRowePrice Telecom being killed Education being killed … ditto for skilling which was meant to be big new hope  …</vt:lpstr>
      <vt:lpstr>Food Security Bill Reservations Lack of clarity on retrospective taxation</vt:lpstr>
      <vt:lpstr>CAD never been worse. Just a fourth of it is financed through FDI, means GOI needs to be a lot more responsible than ever before  Shome Committee  States raising power prices + money in system due to restructuring package  Telecom close to dying, so will have to fix  Global growth is returning … means risk-on  Distress sales of assets …Delhi-Gurgaon</vt:lpstr>
      <vt:lpstr>Recovery speed is really the question  Savings increase will take time  Govt response won’t be quick either (no permission to Cairn to explore more even though govt gets $15bn on NPV basis … CCI process shows major goof-ups in NELP)  India Inc is way too leveraged, so even if MoEF gives all clearances today, it can’t take on too many new projects (GMR got out because of leverage, not because of MoEF)   </vt:lpstr>
      <vt:lpstr>Thank you</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sunil jain</dc:creator>
  <cp:lastModifiedBy>sunil jain</cp:lastModifiedBy>
  <cp:revision>61</cp:revision>
  <dcterms:created xsi:type="dcterms:W3CDTF">2012-02-27T15:52:29Z</dcterms:created>
  <dcterms:modified xsi:type="dcterms:W3CDTF">2013-03-12T01:57:17Z</dcterms:modified>
</cp:coreProperties>
</file>